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7" r:id="rId2"/>
    <p:sldId id="301" r:id="rId3"/>
    <p:sldId id="259" r:id="rId4"/>
    <p:sldId id="260" r:id="rId5"/>
    <p:sldId id="261" r:id="rId6"/>
    <p:sldId id="262" r:id="rId7"/>
    <p:sldId id="271" r:id="rId8"/>
    <p:sldId id="263" r:id="rId9"/>
    <p:sldId id="272" r:id="rId10"/>
    <p:sldId id="282" r:id="rId11"/>
    <p:sldId id="273" r:id="rId12"/>
    <p:sldId id="284" r:id="rId13"/>
    <p:sldId id="275" r:id="rId14"/>
    <p:sldId id="286" r:id="rId15"/>
    <p:sldId id="287" r:id="rId16"/>
    <p:sldId id="278" r:id="rId17"/>
    <p:sldId id="290" r:id="rId18"/>
    <p:sldId id="279" r:id="rId19"/>
    <p:sldId id="293" r:id="rId20"/>
    <p:sldId id="295" r:id="rId21"/>
    <p:sldId id="283" r:id="rId22"/>
    <p:sldId id="296" r:id="rId23"/>
    <p:sldId id="297" r:id="rId24"/>
    <p:sldId id="298" r:id="rId25"/>
    <p:sldId id="303" r:id="rId26"/>
    <p:sldId id="305" r:id="rId27"/>
    <p:sldId id="304" r:id="rId28"/>
    <p:sldId id="306" r:id="rId29"/>
    <p:sldId id="307" r:id="rId30"/>
    <p:sldId id="309" r:id="rId31"/>
    <p:sldId id="269" r:id="rId32"/>
    <p:sldId id="300" r:id="rId33"/>
    <p:sldId id="310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112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638F2-8C24-9846-9826-2537F160815C}" type="datetimeFigureOut">
              <a:rPr lang="en-US" smtClean="0"/>
              <a:t>7/24/12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CC75E-B0E8-FC4A-B88D-0C861990B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85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B35543B2-228B-324A-84B5-9BE30F5D1872}" type="slidenum">
              <a:rPr lang="en-US" sz="1200" b="0"/>
              <a:pPr eaLnBrk="1" hangingPunct="1"/>
              <a:t>5</a:t>
            </a:fld>
            <a:endParaRPr lang="en-US" sz="1200" b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4192DC-FCF2-42C5-8780-668037969EBE}" type="slidenum">
              <a:rPr lang="en-US"/>
              <a:pPr/>
              <a:t>21</a:t>
            </a:fld>
            <a:endParaRPr lang="en-US"/>
          </a:p>
        </p:txBody>
      </p:sp>
      <p:sp>
        <p:nvSpPr>
          <p:cNvPr id="372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D7C4-88F3-1045-9CB7-D2485E65F5D4}" type="datetimeFigureOut">
              <a:rPr lang="en-US" smtClean="0"/>
              <a:t>7/24/12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B76-DCBD-D644-9514-83F21CB8E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955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D7C4-88F3-1045-9CB7-D2485E65F5D4}" type="datetimeFigureOut">
              <a:rPr lang="en-US" smtClean="0"/>
              <a:t>7/24/12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B76-DCBD-D644-9514-83F21CB8E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312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D7C4-88F3-1045-9CB7-D2485E65F5D4}" type="datetimeFigureOut">
              <a:rPr lang="en-US" smtClean="0"/>
              <a:t>7/24/12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B76-DCBD-D644-9514-83F21CB8E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51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D7C4-88F3-1045-9CB7-D2485E65F5D4}" type="datetimeFigureOut">
              <a:rPr lang="en-US" smtClean="0"/>
              <a:t>7/24/12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B76-DCBD-D644-9514-83F21CB8E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46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D7C4-88F3-1045-9CB7-D2485E65F5D4}" type="datetimeFigureOut">
              <a:rPr lang="en-US" smtClean="0"/>
              <a:t>7/24/12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B76-DCBD-D644-9514-83F21CB8E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250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D7C4-88F3-1045-9CB7-D2485E65F5D4}" type="datetimeFigureOut">
              <a:rPr lang="en-US" smtClean="0"/>
              <a:t>7/24/12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B76-DCBD-D644-9514-83F21CB8E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4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D7C4-88F3-1045-9CB7-D2485E65F5D4}" type="datetimeFigureOut">
              <a:rPr lang="en-US" smtClean="0"/>
              <a:t>7/24/12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B76-DCBD-D644-9514-83F21CB8E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66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D7C4-88F3-1045-9CB7-D2485E65F5D4}" type="datetimeFigureOut">
              <a:rPr lang="en-US" smtClean="0"/>
              <a:t>7/24/12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B76-DCBD-D644-9514-83F21CB8E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527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D7C4-88F3-1045-9CB7-D2485E65F5D4}" type="datetimeFigureOut">
              <a:rPr lang="en-US" smtClean="0"/>
              <a:t>7/24/12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B76-DCBD-D644-9514-83F21CB8E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2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D7C4-88F3-1045-9CB7-D2485E65F5D4}" type="datetimeFigureOut">
              <a:rPr lang="en-US" smtClean="0"/>
              <a:t>7/24/12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B76-DCBD-D644-9514-83F21CB8E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73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D7C4-88F3-1045-9CB7-D2485E65F5D4}" type="datetimeFigureOut">
              <a:rPr lang="en-US" smtClean="0"/>
              <a:t>7/24/12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DB76-DCBD-D644-9514-83F21CB8E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0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3D7C4-88F3-1045-9CB7-D2485E65F5D4}" type="datetimeFigureOut">
              <a:rPr lang="en-US" smtClean="0"/>
              <a:t>7/24/12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6DB76-DCBD-D644-9514-83F21CB8E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14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zebeneasfaw@gmail.com" TargetMode="External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zebeneasfaw@yahoo.co.uk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8.jpe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77240" y="448916"/>
            <a:ext cx="7952693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 smtClean="0"/>
              <a:t>National </a:t>
            </a:r>
            <a:r>
              <a:rPr lang="en-US" sz="4000" dirty="0"/>
              <a:t>Dialogue On Sustainable Agricultural Intensification and its role on the climate resilient green economy initiative in </a:t>
            </a:r>
            <a:r>
              <a:rPr lang="en-US" sz="4000" dirty="0" smtClean="0"/>
              <a:t>Ethiopia</a:t>
            </a:r>
            <a:endParaRPr lang="en-US" sz="4000" dirty="0" smtClean="0">
              <a:latin typeface="BritishCouncilSansRomXLight"/>
              <a:ea typeface="ＭＳ Ｐゴシック" pitchFamily="-111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dirty="0">
              <a:solidFill>
                <a:schemeClr val="bg1"/>
              </a:solidFill>
              <a:latin typeface="BritishCouncilSansRomXLight"/>
              <a:ea typeface="ＭＳ Ｐゴシック" pitchFamily="-111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 smtClean="0">
              <a:latin typeface="BritishCouncilSansRomXLight"/>
              <a:ea typeface="ＭＳ Ｐゴシック" pitchFamily="-111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 smtClean="0">
              <a:latin typeface="BritishCouncilSansRomXLight"/>
              <a:ea typeface="ＭＳ Ｐゴシック" pitchFamily="-111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0000FF"/>
                </a:solidFill>
                <a:latin typeface="BritishCouncilSansRomXLight"/>
                <a:ea typeface="ＭＳ Ｐゴシック" pitchFamily="-111" charset="-128"/>
              </a:rPr>
              <a:t>A recap from Day 1 (23 July 2012)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 smtClean="0">
              <a:latin typeface="BritishCouncilSansRomXLight"/>
              <a:ea typeface="ＭＳ Ｐゴシック" pitchFamily="-111" charset="-128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 smtClean="0">
              <a:latin typeface="BritishCouncilSansRomXLight"/>
              <a:ea typeface="ＭＳ Ｐゴシック" pitchFamily="-111" charset="-128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latin typeface="BritishCouncilSansRomXLight"/>
              <a:ea typeface="ＭＳ Ｐゴシック" pitchFamily="-111" charset="-128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latin typeface="BritishCouncilSansRomXLight"/>
                <a:ea typeface="ＭＳ Ｐゴシック" pitchFamily="-111" charset="-128"/>
              </a:rPr>
              <a:t>Ermias Betemariam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 smtClean="0">
                <a:latin typeface="BritishCouncilSansRomXLight"/>
                <a:ea typeface="ＭＳ Ｐゴシック" pitchFamily="-111" charset="-128"/>
              </a:rPr>
              <a:t>Meron</a:t>
            </a:r>
            <a:r>
              <a:rPr lang="en-US" sz="2800" b="1" dirty="0" smtClean="0">
                <a:latin typeface="BritishCouncilSansRomXLight"/>
                <a:ea typeface="ＭＳ Ｐゴシック" pitchFamily="-111" charset="-128"/>
              </a:rPr>
              <a:t> </a:t>
            </a:r>
            <a:r>
              <a:rPr lang="en-US" sz="2800" b="1" dirty="0" err="1" smtClean="0">
                <a:latin typeface="BritishCouncilSansRomXLight"/>
                <a:ea typeface="ＭＳ Ｐゴシック" pitchFamily="-111" charset="-128"/>
              </a:rPr>
              <a:t>Mulatu</a:t>
            </a:r>
            <a:endParaRPr lang="en-US" sz="2800" b="1" dirty="0">
              <a:latin typeface="BritishCouncilSansRomXLight"/>
              <a:ea typeface="ＭＳ Ｐゴシック" pitchFamily="-111" charset="-128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+mj-lt"/>
                <a:ea typeface="ＭＳ Ｐゴシック" pitchFamily="-111" charset="-128"/>
              </a:rPr>
              <a:t> </a:t>
            </a:r>
            <a:endParaRPr lang="en-US" sz="1400" dirty="0">
              <a:solidFill>
                <a:schemeClr val="bg1"/>
              </a:solidFill>
              <a:latin typeface="BritishCouncilSansRomXLight"/>
              <a:ea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2259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483600" cy="527102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Biodiversity values</a:t>
            </a:r>
          </a:p>
          <a:p>
            <a:r>
              <a:rPr lang="en-US" dirty="0" smtClean="0"/>
              <a:t>Critical about “</a:t>
            </a:r>
            <a:r>
              <a:rPr lang="en-US" dirty="0" smtClean="0">
                <a:solidFill>
                  <a:srgbClr val="0000FF"/>
                </a:solidFill>
              </a:rPr>
              <a:t>sustainability</a:t>
            </a:r>
            <a:r>
              <a:rPr lang="en-US" dirty="0" smtClean="0"/>
              <a:t>” &amp; “</a:t>
            </a:r>
            <a:r>
              <a:rPr lang="en-US" dirty="0" smtClean="0">
                <a:solidFill>
                  <a:srgbClr val="0000FF"/>
                </a:solidFill>
              </a:rPr>
              <a:t>intensification</a:t>
            </a:r>
            <a:r>
              <a:rPr lang="en-US" dirty="0" smtClean="0"/>
              <a:t>”</a:t>
            </a:r>
          </a:p>
          <a:p>
            <a:pPr lvl="1"/>
            <a:r>
              <a:rPr lang="en-US" dirty="0">
                <a:solidFill>
                  <a:srgbClr val="3366FF"/>
                </a:solidFill>
              </a:rPr>
              <a:t>Intensification </a:t>
            </a:r>
            <a:r>
              <a:rPr lang="en-US" dirty="0"/>
              <a:t>may affect </a:t>
            </a:r>
            <a:r>
              <a:rPr lang="en-US" dirty="0" smtClean="0">
                <a:solidFill>
                  <a:srgbClr val="3366FF"/>
                </a:solidFill>
              </a:rPr>
              <a:t>sustainability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care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to address the issues of small holding farmers</a:t>
            </a:r>
          </a:p>
          <a:p>
            <a:pPr lvl="1"/>
            <a:r>
              <a:rPr lang="en-US" dirty="0" smtClean="0"/>
              <a:t>Researchers should focus on </a:t>
            </a:r>
            <a:r>
              <a:rPr lang="en-US" dirty="0" smtClean="0">
                <a:solidFill>
                  <a:srgbClr val="3366FF"/>
                </a:solidFill>
              </a:rPr>
              <a:t>local</a:t>
            </a:r>
            <a:r>
              <a:rPr lang="en-US" dirty="0" smtClean="0"/>
              <a:t> varieties. There are fast growing tree and shrub species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Generic erosion </a:t>
            </a:r>
            <a:r>
              <a:rPr lang="en-US" dirty="0" smtClean="0"/>
              <a:t>to adapt for climate change, disease resistant etc.</a:t>
            </a:r>
          </a:p>
          <a:p>
            <a:pPr lvl="1"/>
            <a:r>
              <a:rPr lang="en-US" dirty="0" smtClean="0"/>
              <a:t>Diversification should be considers as a useful pillar in projects. </a:t>
            </a:r>
          </a:p>
          <a:p>
            <a:r>
              <a:rPr lang="en-US" dirty="0" smtClean="0"/>
              <a:t>Proper </a:t>
            </a:r>
            <a:r>
              <a:rPr lang="en-US" dirty="0" smtClean="0">
                <a:solidFill>
                  <a:srgbClr val="3366FF"/>
                </a:solidFill>
              </a:rPr>
              <a:t>valuation</a:t>
            </a:r>
            <a:r>
              <a:rPr lang="en-US" dirty="0" smtClean="0"/>
              <a:t> of ecosystem services: yield /ha is not sufficient (values of trees on landscapes…)</a:t>
            </a:r>
          </a:p>
          <a:p>
            <a:r>
              <a:rPr lang="en-US" dirty="0" smtClean="0"/>
              <a:t>Consider the international convention that Ethiopia has accepted</a:t>
            </a:r>
          </a:p>
          <a:p>
            <a:r>
              <a:rPr lang="en-US" dirty="0" smtClean="0"/>
              <a:t>Strong forest </a:t>
            </a:r>
            <a:r>
              <a:rPr lang="en-US" dirty="0" smtClean="0">
                <a:solidFill>
                  <a:srgbClr val="3366FF"/>
                </a:solidFill>
              </a:rPr>
              <a:t>institution</a:t>
            </a:r>
          </a:p>
          <a:p>
            <a:r>
              <a:rPr lang="en-US" dirty="0" smtClean="0"/>
              <a:t>BD - Key </a:t>
            </a:r>
            <a:r>
              <a:rPr lang="en-US" dirty="0"/>
              <a:t>weapon in the fight against climate change</a:t>
            </a:r>
          </a:p>
          <a:p>
            <a:endParaRPr lang="en-US" dirty="0" smtClean="0">
              <a:solidFill>
                <a:srgbClr val="3366FF"/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80570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554162"/>
          </a:xfrm>
        </p:spPr>
        <p:txBody>
          <a:bodyPr/>
          <a:lstStyle/>
          <a:p>
            <a:pPr eaLnBrk="1" hangingPunct="1"/>
            <a:r>
              <a:rPr lang="en-US" sz="3600" b="1">
                <a:solidFill>
                  <a:srgbClr val="3333FF"/>
                </a:solidFill>
                <a:latin typeface="Calibri" charset="0"/>
              </a:rPr>
              <a:t>Contribution of TAF to climate change adaptation and mitigation in Ethiopia </a:t>
            </a:r>
          </a:p>
        </p:txBody>
      </p:sp>
      <p:sp>
        <p:nvSpPr>
          <p:cNvPr id="4099" name="Content Placeholder 4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>
            <a:normAutofit fontScale="92500" lnSpcReduction="10000"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GB" b="1" dirty="0" err="1" smtClean="0">
                <a:solidFill>
                  <a:srgbClr val="0000FF"/>
                </a:solidFill>
                <a:ea typeface="+mn-ea"/>
              </a:rPr>
              <a:t>Zebene</a:t>
            </a:r>
            <a:r>
              <a:rPr lang="en-GB" b="1" dirty="0" smtClean="0">
                <a:solidFill>
                  <a:srgbClr val="0000FF"/>
                </a:solidFill>
                <a:ea typeface="+mn-ea"/>
              </a:rPr>
              <a:t> </a:t>
            </a:r>
            <a:r>
              <a:rPr lang="en-GB" b="1" dirty="0" err="1" smtClean="0">
                <a:solidFill>
                  <a:srgbClr val="0000FF"/>
                </a:solidFill>
                <a:ea typeface="+mn-ea"/>
              </a:rPr>
              <a:t>Asfaw</a:t>
            </a:r>
            <a:r>
              <a:rPr lang="en-GB" b="1" dirty="0" smtClean="0">
                <a:solidFill>
                  <a:srgbClr val="0000FF"/>
                </a:solidFill>
                <a:ea typeface="+mn-ea"/>
              </a:rPr>
              <a:t> 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en-GB" b="1" dirty="0" smtClean="0">
              <a:solidFill>
                <a:srgbClr val="00B050"/>
              </a:solidFill>
              <a:ea typeface="+mn-ea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GB" b="1" dirty="0" smtClean="0">
                <a:solidFill>
                  <a:srgbClr val="3333FF"/>
                </a:solidFill>
                <a:ea typeface="+mn-ea"/>
              </a:rPr>
              <a:t>Hawassa </a:t>
            </a:r>
            <a:r>
              <a:rPr lang="en-GB" b="1" dirty="0" err="1" smtClean="0">
                <a:solidFill>
                  <a:srgbClr val="3333FF"/>
                </a:solidFill>
                <a:ea typeface="+mn-ea"/>
              </a:rPr>
              <a:t>Unversity</a:t>
            </a:r>
            <a:r>
              <a:rPr lang="en-GB" b="1" dirty="0" smtClean="0">
                <a:solidFill>
                  <a:srgbClr val="3333FF"/>
                </a:solidFill>
                <a:ea typeface="+mn-ea"/>
              </a:rPr>
              <a:t>, </a:t>
            </a:r>
            <a:r>
              <a:rPr lang="en-GB" b="1" dirty="0" err="1" smtClean="0">
                <a:solidFill>
                  <a:srgbClr val="3333FF"/>
                </a:solidFill>
                <a:ea typeface="+mn-ea"/>
              </a:rPr>
              <a:t>Wondo</a:t>
            </a:r>
            <a:r>
              <a:rPr lang="en-GB" b="1" dirty="0" smtClean="0">
                <a:solidFill>
                  <a:srgbClr val="3333FF"/>
                </a:solidFill>
                <a:ea typeface="+mn-ea"/>
              </a:rPr>
              <a:t> Genet college of Forestry and Natural Resources.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en-GB" sz="4000" dirty="0" smtClean="0">
              <a:solidFill>
                <a:srgbClr val="CC00CC"/>
              </a:solidFill>
              <a:ea typeface="+mn-ea"/>
            </a:endParaRPr>
          </a:p>
          <a:p>
            <a:pPr marL="274320" indent="-274320" algn="r" fontAlgn="auto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GB" sz="2400" dirty="0" smtClean="0">
              <a:solidFill>
                <a:srgbClr val="0000CC"/>
              </a:solidFill>
              <a:ea typeface="+mn-ea"/>
              <a:hlinkClick r:id="rId2"/>
            </a:endParaRPr>
          </a:p>
          <a:p>
            <a:pPr marL="274320" indent="-274320" algn="r" fontAlgn="auto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GB" sz="2400" dirty="0" smtClean="0">
                <a:solidFill>
                  <a:srgbClr val="0000CC"/>
                </a:solidFill>
                <a:ea typeface="+mn-ea"/>
                <a:hlinkClick r:id="rId2"/>
              </a:rPr>
              <a:t>z</a:t>
            </a:r>
            <a:r>
              <a:rPr lang="en-GB" sz="2400" dirty="0" smtClean="0">
                <a:solidFill>
                  <a:srgbClr val="0000FF"/>
                </a:solidFill>
                <a:ea typeface="+mn-ea"/>
                <a:hlinkClick r:id="rId2"/>
              </a:rPr>
              <a:t>ebeneasfaw@yahoo.co.uk</a:t>
            </a:r>
            <a:r>
              <a:rPr lang="en-GB" sz="2400" dirty="0" smtClean="0">
                <a:solidFill>
                  <a:srgbClr val="0000FF"/>
                </a:solidFill>
                <a:ea typeface="+mn-ea"/>
              </a:rPr>
              <a:t>, </a:t>
            </a:r>
          </a:p>
          <a:p>
            <a:pPr marL="274320" indent="-274320" algn="r" fontAlgn="auto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400" u="sng" dirty="0" smtClean="0">
                <a:solidFill>
                  <a:srgbClr val="0000FF"/>
                </a:solidFill>
                <a:ea typeface="+mn-ea"/>
                <a:hlinkClick r:id="rId3"/>
              </a:rPr>
              <a:t>zebeneasfaw@gmail.com</a:t>
            </a:r>
            <a:endParaRPr lang="en-US" dirty="0" smtClean="0">
              <a:ea typeface="+mn-ea"/>
            </a:endParaRPr>
          </a:p>
        </p:txBody>
      </p:sp>
      <p:pic>
        <p:nvPicPr>
          <p:cNvPr id="3076" name="Picture 2" descr="Final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800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0"/>
            <a:ext cx="5778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2680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8645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Agroforestry (</a:t>
            </a:r>
            <a:r>
              <a:rPr lang="en-US" dirty="0" err="1" smtClean="0"/>
              <a:t>Gedeo</a:t>
            </a:r>
            <a:r>
              <a:rPr lang="en-US" dirty="0" smtClean="0"/>
              <a:t>) for landscape connectivity, land rehabilitation, nutrient cycling, water quality…</a:t>
            </a:r>
          </a:p>
          <a:p>
            <a:r>
              <a:rPr lang="en-US" dirty="0" smtClean="0"/>
              <a:t>Diversification (e.g. interventions, income) is key to intensification</a:t>
            </a:r>
          </a:p>
          <a:p>
            <a:r>
              <a:rPr lang="en-US" dirty="0"/>
              <a:t>Intensification of agri. Should also give emphasis to already existing AF </a:t>
            </a:r>
            <a:r>
              <a:rPr lang="en-US" dirty="0" smtClean="0"/>
              <a:t>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731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04800" y="381000"/>
            <a:ext cx="8458200" cy="617220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400" b="1" dirty="0" smtClean="0">
                <a:solidFill>
                  <a:schemeClr val="tx1"/>
                </a:solidFill>
                <a:ea typeface="+mn-ea"/>
              </a:rPr>
              <a:t>Forest Policy, Strategies and Laws of Ethiopia: Opportunities and Challenges to Developing the Sector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1800" dirty="0" smtClean="0">
              <a:solidFill>
                <a:schemeClr val="tx1"/>
              </a:solidFill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err="1" smtClean="0">
                <a:solidFill>
                  <a:schemeClr val="tx1"/>
                </a:solidFill>
                <a:ea typeface="+mn-ea"/>
              </a:rPr>
              <a:t>Melaku</a:t>
            </a:r>
            <a:r>
              <a:rPr lang="en-US" sz="2400" dirty="0" smtClean="0">
                <a:solidFill>
                  <a:schemeClr val="tx1"/>
                </a:solidFill>
                <a:ea typeface="+mn-ea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ea typeface="+mn-ea"/>
              </a:rPr>
              <a:t>Bekele</a:t>
            </a:r>
            <a:r>
              <a:rPr lang="en-US" sz="2400" dirty="0" smtClean="0">
                <a:solidFill>
                  <a:schemeClr val="tx1"/>
                </a:solidFill>
                <a:ea typeface="+mn-ea"/>
              </a:rPr>
              <a:t> (WGCF-NR, </a:t>
            </a:r>
            <a:r>
              <a:rPr lang="en-US" sz="2400" dirty="0" err="1" smtClean="0">
                <a:solidFill>
                  <a:schemeClr val="tx1"/>
                </a:solidFill>
                <a:ea typeface="+mn-ea"/>
              </a:rPr>
              <a:t>Wondo</a:t>
            </a:r>
            <a:r>
              <a:rPr lang="en-US" sz="2400" dirty="0" smtClean="0">
                <a:solidFill>
                  <a:schemeClr val="tx1"/>
                </a:solidFill>
                <a:ea typeface="+mn-ea"/>
              </a:rPr>
              <a:t> Genet)</a:t>
            </a:r>
            <a:endParaRPr lang="en-US" sz="2400" dirty="0">
              <a:solidFill>
                <a:schemeClr val="tx1"/>
              </a:solidFill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  <a:ea typeface="+mn-ea"/>
              </a:rPr>
              <a:t> and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err="1" smtClean="0">
                <a:solidFill>
                  <a:schemeClr val="tx1"/>
                </a:solidFill>
                <a:ea typeface="+mn-ea"/>
              </a:rPr>
              <a:t>Habtemariam</a:t>
            </a:r>
            <a:r>
              <a:rPr lang="en-US" sz="2400" dirty="0" smtClean="0">
                <a:solidFill>
                  <a:schemeClr val="tx1"/>
                </a:solidFill>
                <a:ea typeface="+mn-ea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ea typeface="+mn-ea"/>
              </a:rPr>
              <a:t>Kassa</a:t>
            </a:r>
            <a:r>
              <a:rPr lang="en-US" sz="2400" dirty="0" smtClean="0">
                <a:solidFill>
                  <a:schemeClr val="tx1"/>
                </a:solidFill>
                <a:ea typeface="+mn-ea"/>
              </a:rPr>
              <a:t> (CIFOR, Addis Ababa)</a:t>
            </a:r>
          </a:p>
          <a:p>
            <a:pPr>
              <a:buFont typeface="Arial" pitchFamily="34" charset="0"/>
              <a:buNone/>
              <a:defRPr/>
            </a:pPr>
            <a:endParaRPr lang="en-US" sz="2400" b="1" dirty="0" smtClean="0">
              <a:ea typeface="+mn-ea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  <a:latin typeface="Calibri" pitchFamily="34" charset="0"/>
                <a:ea typeface="+mn-ea"/>
              </a:rPr>
              <a:t>Presentation at the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  <a:latin typeface="Calibri" pitchFamily="34" charset="0"/>
                <a:ea typeface="+mn-ea"/>
              </a:rPr>
              <a:t>National </a:t>
            </a:r>
            <a:r>
              <a:rPr lang="en-US" sz="2400" dirty="0">
                <a:solidFill>
                  <a:schemeClr val="tx1"/>
                </a:solidFill>
                <a:latin typeface="Calibri" pitchFamily="34" charset="0"/>
                <a:ea typeface="+mn-ea"/>
              </a:rPr>
              <a:t>Dialog On Sustainable Agricultural Intensification in Ethiopia and its </a:t>
            </a:r>
            <a:r>
              <a:rPr lang="en-US" sz="2400" dirty="0" smtClean="0">
                <a:solidFill>
                  <a:schemeClr val="tx1"/>
                </a:solidFill>
                <a:latin typeface="Calibri" pitchFamily="34" charset="0"/>
                <a:ea typeface="+mn-ea"/>
              </a:rPr>
              <a:t>role on </a:t>
            </a:r>
            <a:r>
              <a:rPr lang="en-US" sz="2400" dirty="0">
                <a:solidFill>
                  <a:schemeClr val="tx1"/>
                </a:solidFill>
                <a:latin typeface="Calibri" pitchFamily="34" charset="0"/>
                <a:ea typeface="+mn-ea"/>
              </a:rPr>
              <a:t>the climate resilient green economy initiative in Ethiopia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solidFill>
                <a:schemeClr val="tx1"/>
              </a:solidFill>
              <a:latin typeface="Calibri" pitchFamily="34" charset="0"/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  <a:ea typeface="+mn-ea"/>
              </a:rPr>
              <a:t>23-24 July 2012, Addis Ababa</a:t>
            </a:r>
            <a:endParaRPr lang="en-US" sz="2400" dirty="0">
              <a:solidFill>
                <a:schemeClr val="tx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166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Forest policy is a </a:t>
            </a:r>
            <a:r>
              <a:rPr lang="en-US" dirty="0" smtClean="0">
                <a:solidFill>
                  <a:srgbClr val="0000FF"/>
                </a:solidFill>
              </a:rPr>
              <a:t>process</a:t>
            </a:r>
            <a:r>
              <a:rPr lang="en-US" dirty="0" smtClean="0"/>
              <a:t>: </a:t>
            </a:r>
          </a:p>
          <a:p>
            <a:r>
              <a:rPr lang="en-US" dirty="0" smtClean="0"/>
              <a:t>Forestry </a:t>
            </a:r>
            <a:r>
              <a:rPr lang="en-US" dirty="0" smtClean="0">
                <a:solidFill>
                  <a:srgbClr val="0000FF"/>
                </a:solidFill>
              </a:rPr>
              <a:t>institution</a:t>
            </a:r>
            <a:r>
              <a:rPr lang="en-US" dirty="0" smtClean="0"/>
              <a:t> vacuum</a:t>
            </a:r>
          </a:p>
          <a:p>
            <a:r>
              <a:rPr lang="en-US" dirty="0" smtClean="0"/>
              <a:t>Forestry proclamation 2007 but</a:t>
            </a:r>
            <a:r>
              <a:rPr lang="en-US" dirty="0"/>
              <a:t> </a:t>
            </a:r>
            <a:r>
              <a:rPr lang="en-US" dirty="0" smtClean="0"/>
              <a:t>forest directive missing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Monitoring</a:t>
            </a:r>
            <a:r>
              <a:rPr lang="en-US" dirty="0" smtClean="0"/>
              <a:t> policy outcomes are lacking: policy implementation is an issue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79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9343"/>
            <a:ext cx="8229600" cy="4525963"/>
          </a:xfrm>
        </p:spPr>
        <p:txBody>
          <a:bodyPr/>
          <a:lstStyle/>
          <a:p>
            <a:r>
              <a:rPr lang="en-US" dirty="0" smtClean="0"/>
              <a:t>Lack of clear </a:t>
            </a:r>
            <a:r>
              <a:rPr lang="en-US" dirty="0" smtClean="0">
                <a:solidFill>
                  <a:srgbClr val="0000FF"/>
                </a:solidFill>
              </a:rPr>
              <a:t>data</a:t>
            </a:r>
            <a:r>
              <a:rPr lang="en-US" dirty="0" smtClean="0"/>
              <a:t> on forestry </a:t>
            </a:r>
            <a:endParaRPr lang="en-US" dirty="0"/>
          </a:p>
          <a:p>
            <a:r>
              <a:rPr lang="en-US" dirty="0" smtClean="0"/>
              <a:t>Inadequate attention by the planners to the sector- undervaluation of the total </a:t>
            </a:r>
            <a:r>
              <a:rPr lang="en-US" dirty="0" smtClean="0">
                <a:solidFill>
                  <a:srgbClr val="0000FF"/>
                </a:solidFill>
              </a:rPr>
              <a:t>economic values</a:t>
            </a:r>
            <a:r>
              <a:rPr lang="en-US" dirty="0" smtClean="0"/>
              <a:t> of forest resources </a:t>
            </a:r>
          </a:p>
          <a:p>
            <a:r>
              <a:rPr lang="en-US" dirty="0"/>
              <a:t>F</a:t>
            </a:r>
            <a:r>
              <a:rPr lang="en-US" dirty="0" smtClean="0"/>
              <a:t>orest property rights</a:t>
            </a:r>
          </a:p>
          <a:p>
            <a:r>
              <a:rPr lang="en-US" dirty="0" smtClean="0"/>
              <a:t>Lack of capable </a:t>
            </a:r>
            <a:r>
              <a:rPr lang="en-US" dirty="0" smtClean="0">
                <a:solidFill>
                  <a:srgbClr val="0000FF"/>
                </a:solidFill>
              </a:rPr>
              <a:t>institutions</a:t>
            </a:r>
          </a:p>
          <a:p>
            <a:r>
              <a:rPr lang="en-GB" dirty="0">
                <a:latin typeface="Calibri" charset="0"/>
                <a:cs typeface="Times New Roman" charset="0"/>
              </a:rPr>
              <a:t>Establishing </a:t>
            </a:r>
            <a:r>
              <a:rPr lang="en-GB" b="1" dirty="0">
                <a:latin typeface="Calibri" charset="0"/>
                <a:cs typeface="Times New Roman" charset="0"/>
              </a:rPr>
              <a:t>regular discussion </a:t>
            </a:r>
            <a:r>
              <a:rPr lang="en-GB" b="1" dirty="0" smtClean="0">
                <a:latin typeface="Calibri" charset="0"/>
                <a:cs typeface="Times New Roman" charset="0"/>
              </a:rPr>
              <a:t>forum</a:t>
            </a:r>
            <a:endParaRPr lang="en-US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00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8848" cy="9906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Genesis of Climate Resilient Highlands Transformation</a:t>
            </a:r>
            <a:endParaRPr lang="en-US" sz="2800" dirty="0">
              <a:solidFill>
                <a:srgbClr val="0000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400" i="1" dirty="0" err="1" smtClean="0">
                <a:solidFill>
                  <a:srgbClr val="008000"/>
                </a:solidFill>
                <a:latin typeface="Segoe Script" pitchFamily="34" charset="0"/>
              </a:rPr>
              <a:t>Kelali</a:t>
            </a:r>
            <a:r>
              <a:rPr lang="en-US" sz="2400" i="1" dirty="0" smtClean="0">
                <a:solidFill>
                  <a:srgbClr val="008000"/>
                </a:solidFill>
                <a:latin typeface="Segoe Script" pitchFamily="34" charset="0"/>
              </a:rPr>
              <a:t> </a:t>
            </a:r>
            <a:r>
              <a:rPr lang="en-US" sz="2400" i="1" dirty="0" err="1" smtClean="0">
                <a:solidFill>
                  <a:srgbClr val="008000"/>
                </a:solidFill>
                <a:latin typeface="Segoe Script" pitchFamily="34" charset="0"/>
              </a:rPr>
              <a:t>Adhana</a:t>
            </a:r>
            <a:r>
              <a:rPr lang="en-US" sz="2400" i="1" dirty="0" smtClean="0">
                <a:solidFill>
                  <a:srgbClr val="008000"/>
                </a:solidFill>
                <a:latin typeface="Segoe Script" pitchFamily="34" charset="0"/>
              </a:rPr>
              <a:t> (PhD) </a:t>
            </a:r>
          </a:p>
          <a:p>
            <a:pPr algn="ctr">
              <a:buNone/>
            </a:pPr>
            <a:r>
              <a:rPr lang="en-US" sz="2400" i="1" dirty="0" smtClean="0">
                <a:solidFill>
                  <a:srgbClr val="008000"/>
                </a:solidFill>
                <a:latin typeface="Segoe Script" pitchFamily="34" charset="0"/>
              </a:rPr>
              <a:t>Director General </a:t>
            </a:r>
          </a:p>
          <a:p>
            <a:pPr algn="ctr">
              <a:buNone/>
            </a:pPr>
            <a:r>
              <a:rPr lang="en-US" sz="2400" i="1" dirty="0" err="1" smtClean="0">
                <a:solidFill>
                  <a:srgbClr val="008000"/>
                </a:solidFill>
                <a:latin typeface="Segoe Script" pitchFamily="34" charset="0"/>
              </a:rPr>
              <a:t>Tigray</a:t>
            </a:r>
            <a:r>
              <a:rPr lang="en-US" sz="2400" i="1" dirty="0" smtClean="0">
                <a:solidFill>
                  <a:srgbClr val="008000"/>
                </a:solidFill>
                <a:latin typeface="Segoe Script" pitchFamily="34" charset="0"/>
              </a:rPr>
              <a:t> Science and Technology Agency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r">
              <a:buNone/>
            </a:pPr>
            <a:r>
              <a:rPr lang="en-US" sz="2000" dirty="0" smtClean="0">
                <a:solidFill>
                  <a:srgbClr val="0000CC"/>
                </a:solidFill>
              </a:rPr>
              <a:t>July 23, 2012</a:t>
            </a:r>
          </a:p>
          <a:p>
            <a:pPr algn="r">
              <a:buNone/>
            </a:pPr>
            <a:r>
              <a:rPr lang="en-US" sz="2000" dirty="0" smtClean="0">
                <a:solidFill>
                  <a:srgbClr val="0000CC"/>
                </a:solidFill>
              </a:rPr>
              <a:t>Addis Ababa, Ethiopia</a:t>
            </a:r>
          </a:p>
          <a:p>
            <a:pPr algn="ctr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AFE39-C26C-4134-A3E4-3BCAF8C89AB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23 July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297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733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 climate resilient economy – avert the negative consequence of CC</a:t>
            </a:r>
          </a:p>
          <a:p>
            <a:r>
              <a:rPr lang="en-US" dirty="0">
                <a:solidFill>
                  <a:srgbClr val="3366FF"/>
                </a:solidFill>
              </a:rPr>
              <a:t>Economics</a:t>
            </a:r>
            <a:r>
              <a:rPr lang="en-US" dirty="0"/>
              <a:t> of </a:t>
            </a:r>
            <a:r>
              <a:rPr lang="en-US" dirty="0" smtClean="0"/>
              <a:t>CC</a:t>
            </a:r>
          </a:p>
          <a:p>
            <a:r>
              <a:rPr lang="en-US" dirty="0" smtClean="0"/>
              <a:t>Economic resilience</a:t>
            </a:r>
            <a:endParaRPr lang="en-US" dirty="0"/>
          </a:p>
          <a:p>
            <a:r>
              <a:rPr lang="en-US" dirty="0"/>
              <a:t>Environmental resilience</a:t>
            </a:r>
          </a:p>
          <a:p>
            <a:pPr lvl="1"/>
            <a:r>
              <a:rPr lang="en-US" dirty="0"/>
              <a:t>Strengthening GO an Civil Society organizations</a:t>
            </a:r>
          </a:p>
          <a:p>
            <a:pPr lvl="1"/>
            <a:r>
              <a:rPr lang="en-US" dirty="0"/>
              <a:t>Requires new types of </a:t>
            </a:r>
            <a:r>
              <a:rPr lang="en-US" dirty="0">
                <a:solidFill>
                  <a:srgbClr val="0000FF"/>
                </a:solidFill>
              </a:rPr>
              <a:t>institutional </a:t>
            </a:r>
            <a:r>
              <a:rPr lang="en-US" dirty="0"/>
              <a:t>arrangements</a:t>
            </a:r>
          </a:p>
          <a:p>
            <a:r>
              <a:rPr lang="en-US" dirty="0"/>
              <a:t>S</a:t>
            </a:r>
            <a:r>
              <a:rPr lang="en-US" dirty="0" smtClean="0"/>
              <a:t>ociety resilience:</a:t>
            </a:r>
          </a:p>
          <a:p>
            <a:pPr lvl="1"/>
            <a:r>
              <a:rPr lang="en-US" dirty="0"/>
              <a:t>Policy should consider </a:t>
            </a:r>
            <a:r>
              <a:rPr lang="en-US" dirty="0">
                <a:solidFill>
                  <a:srgbClr val="3366FF"/>
                </a:solidFill>
              </a:rPr>
              <a:t>social</a:t>
            </a:r>
            <a:r>
              <a:rPr lang="en-US" dirty="0"/>
              <a:t> resiliency</a:t>
            </a:r>
          </a:p>
          <a:p>
            <a:pPr lvl="1"/>
            <a:r>
              <a:rPr lang="en-US" dirty="0">
                <a:solidFill>
                  <a:srgbClr val="3366FF"/>
                </a:solidFill>
              </a:rPr>
              <a:t>Indigenous</a:t>
            </a:r>
            <a:r>
              <a:rPr lang="en-US" dirty="0"/>
              <a:t> knowledge 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matters for the highlands matters for the </a:t>
            </a:r>
            <a:r>
              <a:rPr lang="en-US" dirty="0" smtClean="0"/>
              <a:t>lowlands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262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7" name="Text Box 7"/>
          <p:cNvSpPr txBox="1">
            <a:spLocks noChangeArrowheads="1"/>
          </p:cNvSpPr>
          <p:nvPr/>
        </p:nvSpPr>
        <p:spPr bwMode="auto">
          <a:xfrm>
            <a:off x="228600" y="914400"/>
            <a:ext cx="8763000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0000FF"/>
                </a:solidFill>
                <a:latin typeface="Times New Roman" charset="0"/>
                <a:ea typeface="+mn-ea"/>
                <a:cs typeface="Arial" pitchFamily="34" charset="0"/>
              </a:rPr>
              <a:t>Information Needs for Adaptation to &amp; Mitigation of Climate Variability &amp; Change</a:t>
            </a:r>
          </a:p>
          <a:p>
            <a:pPr algn="ctr">
              <a:defRPr/>
            </a:pPr>
            <a:endParaRPr lang="en-US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Arial" pitchFamily="34" charset="0"/>
            </a:endParaRPr>
          </a:p>
          <a:p>
            <a:pPr algn="ctr" eaLnBrk="0" hangingPunct="0">
              <a:defRPr/>
            </a:pPr>
            <a:endParaRPr lang="en-GB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  <a:ea typeface="+mn-ea"/>
              <a:cs typeface="Arial" pitchFamily="34" charset="0"/>
            </a:endParaRPr>
          </a:p>
          <a:p>
            <a:pPr algn="ctr" eaLnBrk="0" hangingPunct="0">
              <a:defRPr/>
            </a:pPr>
            <a:endParaRPr lang="en-GB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  <a:ea typeface="+mn-ea"/>
              <a:cs typeface="Arial" pitchFamily="34" charset="0"/>
            </a:endParaRPr>
          </a:p>
          <a:p>
            <a:pPr algn="ctr" eaLnBrk="0" hangingPunct="0">
              <a:defRPr/>
            </a:pPr>
            <a:endParaRPr lang="en-GB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  <a:ea typeface="+mn-ea"/>
              <a:cs typeface="Arial" pitchFamily="34" charset="0"/>
            </a:endParaRPr>
          </a:p>
          <a:p>
            <a:pPr algn="ctr" eaLnBrk="0" hangingPunct="0">
              <a:defRPr/>
            </a:pPr>
            <a:endParaRPr lang="en-GB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  <a:ea typeface="+mn-ea"/>
              <a:cs typeface="Arial" pitchFamily="34" charset="0"/>
            </a:endParaRPr>
          </a:p>
          <a:p>
            <a:pPr algn="ctr" eaLnBrk="0" hangingPunct="0">
              <a:defRPr/>
            </a:pPr>
            <a:endParaRPr lang="en-GB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  <a:ea typeface="+mn-ea"/>
              <a:cs typeface="Arial" pitchFamily="34" charset="0"/>
            </a:endParaRPr>
          </a:p>
          <a:p>
            <a:pPr algn="ctr" eaLnBrk="0" hangingPunct="0">
              <a:defRPr/>
            </a:pPr>
            <a:endParaRPr lang="en-GB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  <a:ea typeface="+mn-ea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GB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+mn-ea"/>
                <a:cs typeface="Arial" pitchFamily="34" charset="0"/>
              </a:rPr>
              <a:t>Dr. </a:t>
            </a:r>
            <a:r>
              <a:rPr lang="en-GB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+mn-ea"/>
                <a:cs typeface="Arial" pitchFamily="34" charset="0"/>
              </a:rPr>
              <a:t>Girma</a:t>
            </a:r>
            <a:r>
              <a:rPr lang="en-GB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+mn-ea"/>
                <a:cs typeface="Arial" pitchFamily="34" charset="0"/>
              </a:rPr>
              <a:t> </a:t>
            </a:r>
            <a:r>
              <a:rPr lang="en-GB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+mn-ea"/>
                <a:cs typeface="Arial" pitchFamily="34" charset="0"/>
              </a:rPr>
              <a:t>Balcha</a:t>
            </a:r>
            <a:r>
              <a:rPr lang="en-GB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+mn-ea"/>
                <a:cs typeface="Arial" pitchFamily="34" charset="0"/>
              </a:rPr>
              <a:t> and </a:t>
            </a:r>
            <a:r>
              <a:rPr lang="en-GB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+mn-ea"/>
                <a:cs typeface="Arial" pitchFamily="34" charset="0"/>
              </a:rPr>
              <a:t>Gebru</a:t>
            </a:r>
            <a:r>
              <a:rPr lang="en-GB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+mn-ea"/>
                <a:cs typeface="Arial" pitchFamily="34" charset="0"/>
              </a:rPr>
              <a:t> </a:t>
            </a:r>
            <a:r>
              <a:rPr lang="en-GB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+mn-ea"/>
                <a:cs typeface="Arial" pitchFamily="34" charset="0"/>
              </a:rPr>
              <a:t>Jember</a:t>
            </a:r>
            <a:endParaRPr lang="en-US" sz="2000" dirty="0">
              <a:solidFill>
                <a:srgbClr val="0000FF"/>
              </a:solidFill>
              <a:latin typeface="Times New Roman" charset="0"/>
              <a:ea typeface="+mn-ea"/>
              <a:cs typeface="Arial" pitchFamily="34" charset="0"/>
            </a:endParaRPr>
          </a:p>
          <a:p>
            <a:pPr algn="ctr" eaLnBrk="0" hangingPunct="0">
              <a:defRPr/>
            </a:pPr>
            <a:endParaRPr lang="en-GB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  <a:ea typeface="+mn-ea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GB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+mn-ea"/>
                <a:cs typeface="Arial" pitchFamily="34" charset="0"/>
              </a:rPr>
              <a:t>Climate Change Forum-Ethiopia</a:t>
            </a:r>
          </a:p>
          <a:p>
            <a:pPr algn="ctr" eaLnBrk="0" hangingPunct="0">
              <a:defRPr/>
            </a:pPr>
            <a:endParaRPr lang="en-GB" sz="20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  <a:ea typeface="+mn-ea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2000" dirty="0">
                <a:solidFill>
                  <a:srgbClr val="0000FF"/>
                </a:solidFill>
                <a:latin typeface="Times New Roman" charset="0"/>
                <a:ea typeface="+mn-ea"/>
                <a:cs typeface="Arial" pitchFamily="34" charset="0"/>
              </a:rPr>
              <a:t>Gebru_j@yahoo.com</a:t>
            </a:r>
            <a:endParaRPr lang="en-US" sz="2000" dirty="0">
              <a:solidFill>
                <a:srgbClr val="0000FF"/>
              </a:solidFill>
              <a:latin typeface="Tahoma" charset="0"/>
              <a:ea typeface="+mn-ea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2000" dirty="0">
              <a:solidFill>
                <a:srgbClr val="FF0066"/>
              </a:solidFill>
              <a:latin typeface="Times New Roman" charset="0"/>
              <a:ea typeface="+mn-ea"/>
              <a:cs typeface="Arial" pitchFamily="34" charset="0"/>
            </a:endParaRPr>
          </a:p>
          <a:p>
            <a:pPr algn="ctr" eaLnBrk="0" hangingPunct="0">
              <a:defRPr/>
            </a:pPr>
            <a:endParaRPr lang="en-US" sz="2000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  <a:ea typeface="+mn-ea"/>
              <a:cs typeface="Arial" pitchFamily="34" charset="0"/>
            </a:endParaRPr>
          </a:p>
          <a:p>
            <a:pPr algn="ctr">
              <a:defRPr/>
            </a:pPr>
            <a:endParaRPr lang="en-US" sz="2000" b="1" dirty="0">
              <a:effectLst>
                <a:outerShdw blurRad="38100" dist="38100" dir="2700000" algn="tl">
                  <a:srgbClr val="FFFFFF"/>
                </a:outerShdw>
              </a:effectLst>
              <a:ea typeface="+mn-ea"/>
              <a:cs typeface="Arial" pitchFamily="34" charset="0"/>
            </a:endParaRPr>
          </a:p>
        </p:txBody>
      </p:sp>
      <p:grpSp>
        <p:nvGrpSpPr>
          <p:cNvPr id="10243" name="Group 9"/>
          <p:cNvGrpSpPr>
            <a:grpSpLocks/>
          </p:cNvGrpSpPr>
          <p:nvPr/>
        </p:nvGrpSpPr>
        <p:grpSpPr bwMode="auto">
          <a:xfrm>
            <a:off x="0" y="6146800"/>
            <a:ext cx="9144000" cy="711200"/>
            <a:chOff x="0" y="3872"/>
            <a:chExt cx="5760" cy="448"/>
          </a:xfrm>
        </p:grpSpPr>
        <p:sp>
          <p:nvSpPr>
            <p:cNvPr id="10244" name="Subtitle 2"/>
            <p:cNvSpPr>
              <a:spLocks/>
            </p:cNvSpPr>
            <p:nvPr/>
          </p:nvSpPr>
          <p:spPr bwMode="auto">
            <a:xfrm>
              <a:off x="0" y="3888"/>
              <a:ext cx="5760" cy="432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endParaRPr lang="en-US" sz="3200">
                <a:solidFill>
                  <a:srgbClr val="898989"/>
                </a:solidFill>
              </a:endParaRPr>
            </a:p>
          </p:txBody>
        </p:sp>
        <p:pic>
          <p:nvPicPr>
            <p:cNvPr id="10245" name="Picture 11" descr="adjustedLog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8" y="3872"/>
              <a:ext cx="67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29067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1199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at least 30 years of change</a:t>
            </a:r>
          </a:p>
          <a:p>
            <a:r>
              <a:rPr lang="en-US" dirty="0"/>
              <a:t>We don’t have enough met stations- poor spatial and temporal coverage (modeling as a </a:t>
            </a:r>
            <a:r>
              <a:rPr lang="en-US" dirty="0" smtClean="0"/>
              <a:t>solution</a:t>
            </a:r>
          </a:p>
          <a:p>
            <a:r>
              <a:rPr lang="en-US" dirty="0" smtClean="0"/>
              <a:t>Ethiopia trend- </a:t>
            </a:r>
          </a:p>
          <a:p>
            <a:pPr lvl="1"/>
            <a:r>
              <a:rPr lang="en-US" dirty="0" smtClean="0"/>
              <a:t>temp increasing but rainfall variability</a:t>
            </a:r>
          </a:p>
          <a:p>
            <a:pPr lvl="1"/>
            <a:r>
              <a:rPr lang="en-US" dirty="0" smtClean="0"/>
              <a:t>Future projections: RF will increase </a:t>
            </a:r>
          </a:p>
        </p:txBody>
      </p:sp>
    </p:spTree>
    <p:extLst>
      <p:ext uri="{BB962C8B-B14F-4D97-AF65-F5344CB8AC3E}">
        <p14:creationId xmlns:p14="http://schemas.microsoft.com/office/powerpoint/2010/main" val="3853588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Lain Wright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Sustainable intensification: Increase production while maintaining ecosystem health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55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creen shot 2012-04-24 at 11.03.2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47" y="1661755"/>
            <a:ext cx="4815139" cy="324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6501" y="1138535"/>
            <a:ext cx="6686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More attention to climate variability than CC</a:t>
            </a:r>
          </a:p>
        </p:txBody>
      </p:sp>
      <p:sp>
        <p:nvSpPr>
          <p:cNvPr id="6" name="Rectangle 5"/>
          <p:cNvSpPr/>
          <p:nvPr/>
        </p:nvSpPr>
        <p:spPr>
          <a:xfrm>
            <a:off x="6146803" y="2706553"/>
            <a:ext cx="1530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(Ali , 2007)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849385" y="5403165"/>
            <a:ext cx="78374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Need for formulating research/ knowledge-based policy and strategy set up </a:t>
            </a:r>
          </a:p>
        </p:txBody>
      </p:sp>
    </p:spTree>
    <p:extLst>
      <p:ext uri="{BB962C8B-B14F-4D97-AF65-F5344CB8AC3E}">
        <p14:creationId xmlns:p14="http://schemas.microsoft.com/office/powerpoint/2010/main" val="303720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599" name="Picture 2" descr="npo00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62200"/>
            <a:ext cx="9144000" cy="3421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665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785794"/>
            <a:ext cx="9144000" cy="2786082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FFC000"/>
                </a:solidFill>
                <a:latin typeface="Calibri" pitchFamily="34" charset="0"/>
                <a:cs typeface="Calibri" pitchFamily="34" charset="0"/>
              </a:rPr>
              <a:t>Sustainable Agricultural Intensification in the Ethiopian Highlands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2800" b="1" dirty="0" smtClean="0">
                <a:solidFill>
                  <a:schemeClr val="accent2"/>
                </a:solidFill>
              </a:rPr>
              <a:t>Tilahun </a:t>
            </a:r>
            <a:r>
              <a:rPr lang="en-US" sz="2800" b="1" dirty="0">
                <a:solidFill>
                  <a:schemeClr val="accent2"/>
                </a:solidFill>
              </a:rPr>
              <a:t>Amede 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>
                <a:solidFill>
                  <a:srgbClr val="FF9900"/>
                </a:solidFill>
              </a:rPr>
              <a:t/>
            </a:r>
            <a:br>
              <a:rPr lang="en-US" sz="2800" b="1" dirty="0">
                <a:solidFill>
                  <a:srgbClr val="FF9900"/>
                </a:solidFill>
              </a:rPr>
            </a:br>
            <a:r>
              <a:rPr lang="en-US" sz="2800" b="1" dirty="0" smtClean="0">
                <a:solidFill>
                  <a:srgbClr val="FF9900"/>
                </a:solidFill>
              </a:rPr>
              <a:t>Scientist / </a:t>
            </a:r>
            <a:r>
              <a:rPr lang="en-US" sz="2400" b="1" dirty="0" smtClean="0">
                <a:solidFill>
                  <a:srgbClr val="FF9900"/>
                </a:solidFill>
              </a:rPr>
              <a:t>Nile </a:t>
            </a:r>
            <a:r>
              <a:rPr lang="en-US" sz="2400" b="1" dirty="0">
                <a:solidFill>
                  <a:srgbClr val="FF9900"/>
                </a:solidFill>
              </a:rPr>
              <a:t>Basin Coordinator, </a:t>
            </a:r>
            <a:br>
              <a:rPr lang="en-US" sz="2400" b="1" dirty="0">
                <a:solidFill>
                  <a:srgbClr val="FF9900"/>
                </a:solidFill>
              </a:rPr>
            </a:br>
            <a:r>
              <a:rPr lang="en-US" sz="2400" b="1" dirty="0">
                <a:solidFill>
                  <a:srgbClr val="FF9900"/>
                </a:solidFill>
              </a:rPr>
              <a:t>CGIAR Challenge Program Water for Food </a:t>
            </a:r>
            <a:br>
              <a:rPr lang="en-US" sz="2400" b="1" dirty="0">
                <a:solidFill>
                  <a:srgbClr val="FF9900"/>
                </a:solidFill>
              </a:rPr>
            </a:br>
            <a:endParaRPr lang="en-GB" sz="2400" dirty="0">
              <a:solidFill>
                <a:srgbClr val="FF9900"/>
              </a:solidFill>
            </a:endParaRPr>
          </a:p>
        </p:txBody>
      </p:sp>
      <p:sp>
        <p:nvSpPr>
          <p:cNvPr id="3665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213100"/>
            <a:ext cx="6513512" cy="2425700"/>
          </a:xfrm>
        </p:spPr>
        <p:txBody>
          <a:bodyPr/>
          <a:lstStyle/>
          <a:p>
            <a:endParaRPr lang="en-GB" sz="2400" i="1" dirty="0">
              <a:latin typeface="Optima" pitchFamily="34" charset="0"/>
            </a:endParaRPr>
          </a:p>
          <a:p>
            <a:endParaRPr lang="en-GB" sz="2400" i="1" dirty="0">
              <a:latin typeface="Optima" pitchFamily="34" charset="0"/>
            </a:endParaRPr>
          </a:p>
          <a:p>
            <a:endParaRPr lang="en-GB" sz="2400" i="1" dirty="0">
              <a:latin typeface="Optima" pitchFamily="34" charset="0"/>
            </a:endParaRPr>
          </a:p>
        </p:txBody>
      </p:sp>
      <p:pic>
        <p:nvPicPr>
          <p:cNvPr id="366606" name="Picture 45" descr="NBDC_LogoBigSize_P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624513"/>
            <a:ext cx="2843808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6607" name="Picture 2" descr="IWM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344" y="5805263"/>
            <a:ext cx="1475656" cy="10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0863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0591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Problem priority: </a:t>
            </a:r>
            <a:r>
              <a:rPr lang="en-US" dirty="0" smtClean="0">
                <a:solidFill>
                  <a:srgbClr val="0000FF"/>
                </a:solidFill>
              </a:rPr>
              <a:t>Water </a:t>
            </a:r>
            <a:r>
              <a:rPr lang="en-US" dirty="0">
                <a:solidFill>
                  <a:srgbClr val="0000FF"/>
                </a:solidFill>
              </a:rPr>
              <a:t>scarcity </a:t>
            </a:r>
          </a:p>
          <a:p>
            <a:r>
              <a:rPr lang="en-US" dirty="0" smtClean="0"/>
              <a:t>Water scarcity</a:t>
            </a:r>
          </a:p>
          <a:p>
            <a:pPr lvl="1"/>
            <a:r>
              <a:rPr lang="en-US" dirty="0"/>
              <a:t>Physical</a:t>
            </a:r>
          </a:p>
          <a:p>
            <a:pPr lvl="1"/>
            <a:r>
              <a:rPr lang="en-US" dirty="0"/>
              <a:t>Economic (e.g. Sahara has huge under ground water but not economical to use it</a:t>
            </a:r>
            <a:r>
              <a:rPr lang="en-US" dirty="0" smtClean="0"/>
              <a:t>).</a:t>
            </a:r>
          </a:p>
        </p:txBody>
      </p:sp>
      <p:sp>
        <p:nvSpPr>
          <p:cNvPr id="5" name="Rectangle 4"/>
          <p:cNvSpPr/>
          <p:nvPr/>
        </p:nvSpPr>
        <p:spPr>
          <a:xfrm>
            <a:off x="698580" y="3773424"/>
            <a:ext cx="81349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Compare </a:t>
            </a:r>
            <a:r>
              <a:rPr lang="en-US" sz="2800" dirty="0">
                <a:solidFill>
                  <a:srgbClr val="3366FF"/>
                </a:solidFill>
              </a:rPr>
              <a:t>sustainability</a:t>
            </a:r>
            <a:r>
              <a:rPr lang="en-US" sz="2800" dirty="0"/>
              <a:t> and </a:t>
            </a:r>
            <a:r>
              <a:rPr lang="en-US" sz="2800" dirty="0">
                <a:solidFill>
                  <a:srgbClr val="3366FF"/>
                </a:solidFill>
              </a:rPr>
              <a:t>intensifications</a:t>
            </a:r>
            <a:r>
              <a:rPr lang="en-US" sz="2800" dirty="0"/>
              <a:t>- they may contradict </a:t>
            </a:r>
          </a:p>
          <a:p>
            <a:pPr lvl="1"/>
            <a:r>
              <a:rPr lang="en-US" sz="2800" dirty="0">
                <a:solidFill>
                  <a:srgbClr val="3366FF"/>
                </a:solidFill>
              </a:rPr>
              <a:t>Intensification</a:t>
            </a:r>
            <a:r>
              <a:rPr lang="en-US" sz="2800" dirty="0"/>
              <a:t> is short term- increase productivity</a:t>
            </a:r>
          </a:p>
          <a:p>
            <a:pPr lvl="1"/>
            <a:r>
              <a:rPr lang="en-US" sz="2800" dirty="0">
                <a:solidFill>
                  <a:srgbClr val="3366FF"/>
                </a:solidFill>
              </a:rPr>
              <a:t>Sustainability</a:t>
            </a:r>
            <a:r>
              <a:rPr lang="en-US" sz="2800" dirty="0"/>
              <a:t> is long term </a:t>
            </a:r>
          </a:p>
        </p:txBody>
      </p:sp>
    </p:spTree>
    <p:extLst>
      <p:ext uri="{BB962C8B-B14F-4D97-AF65-F5344CB8AC3E}">
        <p14:creationId xmlns:p14="http://schemas.microsoft.com/office/powerpoint/2010/main" val="3165490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52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 Understand </a:t>
            </a:r>
            <a:r>
              <a:rPr lang="en-US" dirty="0"/>
              <a:t>systems and the clients</a:t>
            </a:r>
          </a:p>
          <a:p>
            <a:pPr lvl="1"/>
            <a:r>
              <a:rPr lang="en-US" dirty="0">
                <a:solidFill>
                  <a:srgbClr val="3366FF"/>
                </a:solidFill>
              </a:rPr>
              <a:t>Improving water storage </a:t>
            </a:r>
            <a:r>
              <a:rPr lang="en-US" dirty="0"/>
              <a:t>and productivity of farms, landscapes and </a:t>
            </a:r>
            <a:r>
              <a:rPr lang="en-US" dirty="0" smtClean="0"/>
              <a:t>basins</a:t>
            </a:r>
          </a:p>
          <a:p>
            <a:pPr lvl="1"/>
            <a:r>
              <a:rPr lang="en-US" dirty="0" smtClean="0"/>
              <a:t>Increasing water productivity</a:t>
            </a:r>
          </a:p>
          <a:p>
            <a:pPr lvl="2"/>
            <a:r>
              <a:rPr lang="en-US" dirty="0" smtClean="0"/>
              <a:t>Livestock productivity- reduce distance to watering point</a:t>
            </a:r>
          </a:p>
          <a:p>
            <a:pPr lvl="2"/>
            <a:r>
              <a:rPr lang="en-US" dirty="0"/>
              <a:t>through enhancing soil fertility (Zn</a:t>
            </a:r>
            <a:r>
              <a:rPr lang="en-US" dirty="0" smtClean="0"/>
              <a:t>): combining organic and inorganic fertilizers</a:t>
            </a:r>
          </a:p>
          <a:p>
            <a:pPr lvl="2"/>
            <a:r>
              <a:rPr lang="en-US" dirty="0"/>
              <a:t>We need to make choices: more food per unit of water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8236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0949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Landscape approaches for intensifications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Functional policies </a:t>
            </a:r>
            <a:r>
              <a:rPr lang="en-US" dirty="0" smtClean="0"/>
              <a:t>in facilitating incentives mechanism </a:t>
            </a:r>
          </a:p>
          <a:p>
            <a:pPr lvl="2"/>
            <a:r>
              <a:rPr lang="en-US" dirty="0"/>
              <a:t>Market incentives: infrastructure is rudimentary</a:t>
            </a:r>
          </a:p>
          <a:p>
            <a:pPr lvl="2"/>
            <a:r>
              <a:rPr lang="en-US" dirty="0"/>
              <a:t>Policy incentives</a:t>
            </a:r>
          </a:p>
          <a:p>
            <a:pPr lvl="2"/>
            <a:r>
              <a:rPr lang="en-US" dirty="0"/>
              <a:t>Safety-net options</a:t>
            </a:r>
          </a:p>
          <a:p>
            <a:pPr lvl="1"/>
            <a:r>
              <a:rPr lang="en-US" dirty="0" smtClean="0"/>
              <a:t>Enable </a:t>
            </a:r>
            <a:r>
              <a:rPr lang="en-US" dirty="0" smtClean="0">
                <a:solidFill>
                  <a:srgbClr val="0000FF"/>
                </a:solidFill>
              </a:rPr>
              <a:t>local</a:t>
            </a:r>
            <a:r>
              <a:rPr lang="en-US" dirty="0" smtClean="0"/>
              <a:t> institutions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Scaling</a:t>
            </a:r>
            <a:r>
              <a:rPr lang="en-US" dirty="0" smtClean="0"/>
              <a:t> up/out/down- good </a:t>
            </a:r>
            <a:r>
              <a:rPr lang="en-US" dirty="0" err="1" smtClean="0"/>
              <a:t>pracitices</a:t>
            </a:r>
            <a:endParaRPr lang="en-US" dirty="0"/>
          </a:p>
          <a:p>
            <a:pPr lvl="1"/>
            <a:endParaRPr lang="en-US" dirty="0" smtClean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185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are the challenges  </a:t>
            </a:r>
            <a:r>
              <a:rPr lang="en-US" smtClean="0"/>
              <a:t>to implement Agfor</a:t>
            </a:r>
            <a:r>
              <a:rPr lang="en-US" dirty="0" smtClean="0"/>
              <a:t>?</a:t>
            </a:r>
          </a:p>
          <a:p>
            <a:r>
              <a:rPr lang="en-US" dirty="0" smtClean="0"/>
              <a:t>Consider the roles of natural &amp; plantation forests [</a:t>
            </a:r>
            <a:r>
              <a:rPr lang="en-US" dirty="0" smtClean="0">
                <a:solidFill>
                  <a:srgbClr val="FF0000"/>
                </a:solidFill>
              </a:rPr>
              <a:t>the topic is intensification- trees outside forest</a:t>
            </a:r>
            <a:r>
              <a:rPr lang="en-US" dirty="0" smtClean="0"/>
              <a:t>]</a:t>
            </a:r>
          </a:p>
          <a:p>
            <a:r>
              <a:rPr lang="en-US" dirty="0" smtClean="0"/>
              <a:t>Strong forestry </a:t>
            </a:r>
            <a:r>
              <a:rPr lang="en-US" dirty="0" smtClean="0">
                <a:solidFill>
                  <a:srgbClr val="3366FF"/>
                </a:solidFill>
              </a:rPr>
              <a:t>institution</a:t>
            </a:r>
            <a:r>
              <a:rPr lang="en-US" dirty="0" smtClean="0"/>
              <a:t> needed </a:t>
            </a:r>
          </a:p>
          <a:p>
            <a:r>
              <a:rPr lang="en-US" dirty="0" smtClean="0"/>
              <a:t>Wide use of exotic tree species could alter future forest diversity </a:t>
            </a:r>
          </a:p>
          <a:p>
            <a:r>
              <a:rPr lang="en-US" dirty="0" smtClean="0"/>
              <a:t>Whose task is data base management? At different levels (e.g. institutions) [</a:t>
            </a:r>
            <a:r>
              <a:rPr lang="en-US" dirty="0" err="1" smtClean="0">
                <a:solidFill>
                  <a:srgbClr val="FF0000"/>
                </a:solidFill>
              </a:rPr>
              <a:t>BoARD</a:t>
            </a:r>
            <a:r>
              <a:rPr lang="en-US" dirty="0" smtClean="0"/>
              <a:t>]</a:t>
            </a:r>
          </a:p>
          <a:p>
            <a:r>
              <a:rPr lang="en-US" dirty="0" smtClean="0"/>
              <a:t>Urban forestry: towns are more green than their surroundings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64065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Science/research-policy interface: </a:t>
            </a:r>
          </a:p>
          <a:p>
            <a:pPr lvl="1"/>
            <a:r>
              <a:rPr lang="en-US" dirty="0" smtClean="0"/>
              <a:t>breaking the academic circle </a:t>
            </a:r>
          </a:p>
          <a:p>
            <a:pPr lvl="1"/>
            <a:r>
              <a:rPr lang="en-US" dirty="0"/>
              <a:t>Policy </a:t>
            </a:r>
            <a:r>
              <a:rPr lang="en-US" dirty="0">
                <a:solidFill>
                  <a:srgbClr val="3366FF"/>
                </a:solidFill>
              </a:rPr>
              <a:t>communication</a:t>
            </a:r>
            <a:r>
              <a:rPr lang="en-US" dirty="0"/>
              <a:t>- the national platform is </a:t>
            </a:r>
            <a:r>
              <a:rPr lang="en-US" dirty="0" smtClean="0"/>
              <a:t>good</a:t>
            </a:r>
          </a:p>
          <a:p>
            <a:pPr lvl="1"/>
            <a:r>
              <a:rPr lang="en-US" dirty="0" smtClean="0"/>
              <a:t>Professional shouldn’t bias decision makers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20050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Specialization: northern Ethiopia has good potential for grain production that the traditional </a:t>
            </a:r>
            <a:r>
              <a:rPr lang="en-US" dirty="0" err="1" smtClean="0"/>
              <a:t>Agfo</a:t>
            </a:r>
            <a:r>
              <a:rPr lang="en-US" dirty="0" smtClean="0"/>
              <a:t> might be less feasible [</a:t>
            </a:r>
            <a:r>
              <a:rPr lang="en-US" dirty="0" err="1" smtClean="0">
                <a:solidFill>
                  <a:srgbClr val="FF0000"/>
                </a:solidFill>
              </a:rPr>
              <a:t>Agofo</a:t>
            </a:r>
            <a:r>
              <a:rPr lang="en-US" dirty="0" smtClean="0">
                <a:solidFill>
                  <a:srgbClr val="FF0000"/>
                </a:solidFill>
              </a:rPr>
              <a:t> has still potential in northern Ethiopia- land restoration</a:t>
            </a:r>
            <a:r>
              <a:rPr lang="en-US" dirty="0" smtClean="0"/>
              <a:t>]</a:t>
            </a:r>
          </a:p>
          <a:p>
            <a:r>
              <a:rPr lang="en-US" dirty="0" smtClean="0"/>
              <a:t>Eucalyptus as Agroforestry species [</a:t>
            </a:r>
            <a:r>
              <a:rPr lang="en-US" dirty="0" smtClean="0">
                <a:solidFill>
                  <a:srgbClr val="FF0000"/>
                </a:solidFill>
              </a:rPr>
              <a:t>used as shelter in wet soils</a:t>
            </a:r>
            <a:r>
              <a:rPr lang="en-US" dirty="0" smtClean="0"/>
              <a:t>]</a:t>
            </a:r>
          </a:p>
          <a:p>
            <a:r>
              <a:rPr lang="en-US" dirty="0" smtClean="0"/>
              <a:t>Trends in forest cover change = f(</a:t>
            </a:r>
            <a:r>
              <a:rPr lang="en-US" dirty="0" err="1" smtClean="0"/>
              <a:t>Af</a:t>
            </a:r>
            <a:r>
              <a:rPr lang="en-US" dirty="0" smtClean="0"/>
              <a:t>/reforestation, deforestation) [</a:t>
            </a:r>
            <a:r>
              <a:rPr lang="en-US" dirty="0" smtClean="0">
                <a:solidFill>
                  <a:srgbClr val="FF0000"/>
                </a:solidFill>
              </a:rPr>
              <a:t>number of seedlings plants doe</a:t>
            </a:r>
            <a:r>
              <a:rPr lang="fr-FR" dirty="0" smtClean="0">
                <a:solidFill>
                  <a:srgbClr val="FF0000"/>
                </a:solidFill>
              </a:rPr>
              <a:t>sn’</a:t>
            </a:r>
            <a:r>
              <a:rPr lang="en-US" dirty="0" smtClean="0">
                <a:solidFill>
                  <a:srgbClr val="FF0000"/>
                </a:solidFill>
              </a:rPr>
              <a:t>t tell the change in forest cover- proper data and documentation needed</a:t>
            </a:r>
            <a:r>
              <a:rPr lang="en-US" dirty="0" smtClean="0"/>
              <a:t>]</a:t>
            </a:r>
          </a:p>
          <a:p>
            <a:r>
              <a:rPr lang="en-US" dirty="0" smtClean="0"/>
              <a:t>The proceeding should be shared with policy makers: [</a:t>
            </a:r>
            <a:r>
              <a:rPr lang="en-US" dirty="0" smtClean="0">
                <a:solidFill>
                  <a:srgbClr val="FF0000"/>
                </a:solidFill>
              </a:rPr>
              <a:t>policy makers are very much aware and shared with proceedings in the past</a:t>
            </a:r>
            <a:r>
              <a:rPr lang="en-US" dirty="0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8047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CC uncertainties should be managed carefully </a:t>
            </a:r>
          </a:p>
          <a:p>
            <a:r>
              <a:rPr lang="en-US" dirty="0" smtClean="0"/>
              <a:t>What is our priority? adaptation or mitigation [</a:t>
            </a:r>
            <a:r>
              <a:rPr lang="en-US" dirty="0" smtClean="0">
                <a:solidFill>
                  <a:srgbClr val="FF0000"/>
                </a:solidFill>
              </a:rPr>
              <a:t>adaptation</a:t>
            </a:r>
            <a:r>
              <a:rPr lang="en-US" dirty="0" smtClean="0"/>
              <a:t>]</a:t>
            </a:r>
          </a:p>
          <a:p>
            <a:r>
              <a:rPr lang="en-US" dirty="0" smtClean="0"/>
              <a:t>Why farmers are not adopting good practices?</a:t>
            </a:r>
          </a:p>
          <a:p>
            <a:r>
              <a:rPr lang="en-US" dirty="0" smtClean="0"/>
              <a:t>Environmental resilience: ecosystems don’t bounce back but respond: prepare the community for scenarios than Green Economy</a:t>
            </a:r>
          </a:p>
          <a:p>
            <a:pPr lvl="1"/>
            <a:r>
              <a:rPr lang="en-US" dirty="0" smtClean="0"/>
              <a:t>Develop scenario</a:t>
            </a:r>
          </a:p>
          <a:p>
            <a:pPr lvl="1"/>
            <a:r>
              <a:rPr lang="en-US" dirty="0" smtClean="0"/>
              <a:t>Prepare packages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9072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Livestock productivity</a:t>
            </a:r>
            <a:r>
              <a:rPr lang="en-US" dirty="0"/>
              <a:t> </a:t>
            </a:r>
            <a:r>
              <a:rPr lang="en-US" dirty="0" smtClean="0"/>
              <a:t>by reducing walking distance appreciated</a:t>
            </a:r>
          </a:p>
          <a:p>
            <a:r>
              <a:rPr lang="en-US" dirty="0" smtClean="0"/>
              <a:t>Soil organic matter management: identify the limiting elements (low of the minimum)</a:t>
            </a:r>
          </a:p>
          <a:p>
            <a:r>
              <a:rPr lang="en-US" dirty="0" smtClean="0"/>
              <a:t>Water scarcity a serious problem: improve water use efficiency- recycling &amp; reuse</a:t>
            </a:r>
          </a:p>
          <a:p>
            <a:r>
              <a:rPr lang="en-US" dirty="0" smtClean="0"/>
              <a:t>Traditional resilience: traditional knowledge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770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pic>
        <p:nvPicPr>
          <p:cNvPr id="2052" name="Picture 2" descr="npo00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62000" y="1219200"/>
            <a:ext cx="7772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GB" sz="2800" b="1">
                <a:solidFill>
                  <a:srgbClr val="800000"/>
                </a:solidFill>
                <a:latin typeface="Calibri" charset="0"/>
              </a:rPr>
              <a:t/>
            </a:r>
            <a:br>
              <a:rPr lang="en-GB" sz="2800" b="1">
                <a:solidFill>
                  <a:srgbClr val="800000"/>
                </a:solidFill>
                <a:latin typeface="Calibri" charset="0"/>
              </a:rPr>
            </a:br>
            <a:r>
              <a:rPr lang="en-GB" sz="2800" b="1">
                <a:solidFill>
                  <a:srgbClr val="800000"/>
                </a:solidFill>
                <a:latin typeface="Arial" charset="0"/>
              </a:rPr>
              <a:t/>
            </a:r>
            <a:br>
              <a:rPr lang="en-GB" sz="2800" b="1">
                <a:solidFill>
                  <a:srgbClr val="800000"/>
                </a:solidFill>
                <a:latin typeface="Arial" charset="0"/>
              </a:rPr>
            </a:br>
            <a:r>
              <a:rPr lang="en-GB" sz="2800" b="1">
                <a:solidFill>
                  <a:srgbClr val="800000"/>
                </a:solidFill>
                <a:latin typeface="Arial" charset="0"/>
              </a:rPr>
              <a:t>A national platform for institutional l</a:t>
            </a:r>
            <a:r>
              <a:rPr lang="en-US" sz="2800" b="1">
                <a:solidFill>
                  <a:srgbClr val="800000"/>
                </a:solidFill>
                <a:latin typeface="Arial" charset="0"/>
              </a:rPr>
              <a:t>earning and policy action on NRM in Ethiopia</a:t>
            </a:r>
            <a:endParaRPr lang="en-US" sz="2800" b="1" i="1">
              <a:solidFill>
                <a:srgbClr val="800000"/>
              </a:solidFill>
              <a:latin typeface="Arial" charset="0"/>
            </a:endParaRPr>
          </a:p>
          <a:p>
            <a:pPr algn="ctr"/>
            <a:endParaRPr lang="en-US" sz="3200" b="1" i="1">
              <a:solidFill>
                <a:srgbClr val="800000"/>
              </a:solidFill>
              <a:latin typeface="Calibri" charset="0"/>
            </a:endParaRPr>
          </a:p>
          <a:p>
            <a:pPr algn="ctr"/>
            <a:endParaRPr lang="en-GB" sz="2000" b="1" i="1">
              <a:solidFill>
                <a:srgbClr val="800000"/>
              </a:solidFill>
              <a:latin typeface="Calibri" charset="0"/>
            </a:endParaRPr>
          </a:p>
        </p:txBody>
      </p:sp>
      <p:sp>
        <p:nvSpPr>
          <p:cNvPr id="2054" name="TextBox 6"/>
          <p:cNvSpPr txBox="1">
            <a:spLocks noChangeArrowheads="1"/>
          </p:cNvSpPr>
          <p:nvPr/>
        </p:nvSpPr>
        <p:spPr bwMode="auto">
          <a:xfrm>
            <a:off x="0" y="609600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2000">
                <a:latin typeface="Arial" charset="0"/>
              </a:rPr>
              <a:t>Presentation – 23 July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0E56BF25-B745-3148-B957-43056A815BD5}" type="slidenum">
              <a:rPr lang="en-US" sz="1400"/>
              <a:pPr eaLnBrk="1" hangingPunct="1"/>
              <a:t>3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133427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issues shard by the speakers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Data</a:t>
            </a:r>
            <a:r>
              <a:rPr lang="en-US" dirty="0" smtClean="0"/>
              <a:t> source/quality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Institutional</a:t>
            </a:r>
            <a:r>
              <a:rPr lang="en-US" dirty="0" smtClean="0"/>
              <a:t> strength</a:t>
            </a:r>
            <a:endParaRPr lang="en-US" dirty="0"/>
          </a:p>
          <a:p>
            <a:r>
              <a:rPr lang="en-US" dirty="0" smtClean="0">
                <a:solidFill>
                  <a:srgbClr val="3366FF"/>
                </a:solidFill>
              </a:rPr>
              <a:t>Small-holders and indigenous knowledge</a:t>
            </a:r>
          </a:p>
          <a:p>
            <a:r>
              <a:rPr lang="en-US" dirty="0" smtClean="0"/>
              <a:t>Proper </a:t>
            </a:r>
            <a:r>
              <a:rPr lang="en-US" dirty="0">
                <a:solidFill>
                  <a:srgbClr val="3366FF"/>
                </a:solidFill>
              </a:rPr>
              <a:t>valuation</a:t>
            </a:r>
            <a:r>
              <a:rPr lang="en-US" dirty="0"/>
              <a:t> of </a:t>
            </a:r>
            <a:r>
              <a:rPr lang="en-US" dirty="0" smtClean="0"/>
              <a:t>forests/biological resources to ecosystem services</a:t>
            </a:r>
          </a:p>
          <a:p>
            <a:r>
              <a:rPr lang="en-US" dirty="0" smtClean="0"/>
              <a:t>Up/out-scaling of good practices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74607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667" y="-113343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Creating synergies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6950"/>
            <a:ext cx="4331048" cy="857431"/>
          </a:xfrm>
        </p:spPr>
        <p:txBody>
          <a:bodyPr/>
          <a:lstStyle/>
          <a:p>
            <a:pPr marL="18288" indent="0">
              <a:buNone/>
            </a:pPr>
            <a:r>
              <a:rPr lang="en-US" sz="2000" dirty="0" smtClean="0"/>
              <a:t>Ethiopian soils: Agriculture Transformation Agency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5429A-27BB-784E-9D85-BC2E0583ADDD}" type="slidenum">
              <a:rPr lang="en-US" smtClean="0"/>
              <a:t>31</a:t>
            </a:fld>
            <a:endParaRPr lang="en-US" dirty="0"/>
          </a:p>
        </p:txBody>
      </p:sp>
      <p:pic>
        <p:nvPicPr>
          <p:cNvPr id="5" name="Picture 4" descr="EthiopiaSoilProfiles_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335" y="1316950"/>
            <a:ext cx="3898552" cy="305646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88248" y="4564110"/>
            <a:ext cx="38985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/>
              <a:t>Red-legacy data</a:t>
            </a:r>
          </a:p>
          <a:p>
            <a:r>
              <a:rPr lang="en-US" sz="1600" i="1" dirty="0" smtClean="0"/>
              <a:t>White- </a:t>
            </a:r>
            <a:r>
              <a:rPr lang="en-US" sz="1600" i="1" dirty="0" err="1" smtClean="0"/>
              <a:t>AfSIS</a:t>
            </a:r>
            <a:r>
              <a:rPr lang="en-US" sz="1600" i="1" dirty="0" smtClean="0"/>
              <a:t> </a:t>
            </a:r>
            <a:r>
              <a:rPr lang="en-US" sz="1600" i="1" dirty="0"/>
              <a:t>sentinel </a:t>
            </a:r>
            <a:r>
              <a:rPr lang="en-US" sz="1600" i="1" dirty="0" smtClean="0"/>
              <a:t>site</a:t>
            </a:r>
          </a:p>
          <a:p>
            <a:r>
              <a:rPr lang="en-US" sz="1600" i="1" dirty="0" smtClean="0"/>
              <a:t>Green- Millennium Village </a:t>
            </a:r>
          </a:p>
          <a:p>
            <a:r>
              <a:rPr lang="en-US" sz="1600" i="1" dirty="0" smtClean="0"/>
              <a:t>Yellow- proposed 98 sentinel sites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4931335" y="5666212"/>
            <a:ext cx="27279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solidFill>
                  <a:srgbClr val="0000FF"/>
                </a:solidFill>
              </a:rPr>
              <a:t>http://</a:t>
            </a:r>
            <a:r>
              <a:rPr lang="en-US" sz="1200" i="1" dirty="0" err="1">
                <a:solidFill>
                  <a:srgbClr val="0000FF"/>
                </a:solidFill>
              </a:rPr>
              <a:t>www.africasoils.net</a:t>
            </a:r>
            <a:r>
              <a:rPr lang="en-US" sz="1200" i="1" dirty="0">
                <a:solidFill>
                  <a:srgbClr val="0000FF"/>
                </a:solidFill>
              </a:rPr>
              <a:t>/</a:t>
            </a:r>
            <a:r>
              <a:rPr lang="en-US" sz="1200" i="1" dirty="0" err="1">
                <a:solidFill>
                  <a:srgbClr val="0000FF"/>
                </a:solidFill>
              </a:rPr>
              <a:t>EthiopiaSoils</a:t>
            </a:r>
            <a:endParaRPr lang="en-US" sz="1200" i="1" dirty="0">
              <a:solidFill>
                <a:srgbClr val="0000FF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-51834" y="1071144"/>
            <a:ext cx="9195834" cy="0"/>
          </a:xfrm>
          <a:prstGeom prst="line">
            <a:avLst/>
          </a:prstGeom>
          <a:ln>
            <a:solidFill>
              <a:srgbClr val="26B00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53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88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remarks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83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G</a:t>
            </a:r>
            <a:r>
              <a:rPr lang="en-US" dirty="0" smtClean="0"/>
              <a:t>ood representation of institutions- a good mix. </a:t>
            </a:r>
          </a:p>
          <a:p>
            <a:pPr marL="0" indent="0">
              <a:buNone/>
            </a:pPr>
            <a:r>
              <a:rPr lang="en-US" dirty="0" smtClean="0"/>
              <a:t>Very informative presentations </a:t>
            </a:r>
          </a:p>
          <a:p>
            <a:pPr marL="0" indent="0">
              <a:buNone/>
            </a:pPr>
            <a:r>
              <a:rPr lang="en-US" dirty="0" smtClean="0"/>
              <a:t>Much engagement from the audience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758903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dirty="0" smtClean="0"/>
              <a:t>		</a:t>
            </a:r>
          </a:p>
          <a:p>
            <a:pPr marL="0" indent="0">
              <a:buNone/>
            </a:pPr>
            <a:r>
              <a:rPr lang="en-US" sz="6600"/>
              <a:t>	</a:t>
            </a:r>
            <a:r>
              <a:rPr lang="en-US" sz="6600" smtClean="0"/>
              <a:t>		Thank </a:t>
            </a:r>
            <a:r>
              <a:rPr lang="en-US" sz="6600" dirty="0" smtClean="0"/>
              <a:t>you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213173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89373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Agri., water, forest and food security are well- connected = integrated approach (Rio+20)</a:t>
            </a:r>
          </a:p>
          <a:p>
            <a:r>
              <a:rPr lang="en-US" dirty="0" smtClean="0"/>
              <a:t>Week institutional linkages &amp; fragmented investment  </a:t>
            </a:r>
          </a:p>
          <a:p>
            <a:r>
              <a:rPr lang="en-US" dirty="0" smtClean="0"/>
              <a:t>Platform: </a:t>
            </a:r>
          </a:p>
          <a:p>
            <a:pPr lvl="1"/>
            <a:r>
              <a:rPr lang="en-US" dirty="0"/>
              <a:t>Guide evidence based policy formulation</a:t>
            </a:r>
          </a:p>
          <a:p>
            <a:pPr lvl="1"/>
            <a:r>
              <a:rPr lang="en-US" dirty="0"/>
              <a:t>Reduce risk of duplications</a:t>
            </a:r>
          </a:p>
          <a:p>
            <a:r>
              <a:rPr lang="en-US" dirty="0" smtClean="0"/>
              <a:t>Approach: creating portal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02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January 30, 2012 Files from D\Desktop files\From F Drive Passport\from desktop\Dennis_Dryland Workshop\Pictures_Geregera\PA0332\fineScan135252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2938"/>
            <a:ext cx="9144000" cy="621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286226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3600">
                <a:solidFill>
                  <a:srgbClr val="0000CC"/>
                </a:solidFill>
              </a:rPr>
              <a:t>Sustainable tree-crop-livestock intensification as a pillar for the Ethiopian climate resilient green economy initiative –</a:t>
            </a:r>
            <a:br>
              <a:rPr lang="en-US" sz="3600">
                <a:solidFill>
                  <a:srgbClr val="0000CC"/>
                </a:solidFill>
              </a:rPr>
            </a:br>
            <a:r>
              <a:rPr lang="en-US" sz="3600">
                <a:solidFill>
                  <a:srgbClr val="0000CC"/>
                </a:solidFill>
              </a:rPr>
              <a:t>ICRAF led project funded by USAID</a:t>
            </a:r>
            <a:endParaRPr lang="en-US" sz="3600">
              <a:solidFill>
                <a:srgbClr val="0000CC"/>
              </a:solidFill>
              <a:latin typeface="Times" charset="0"/>
            </a:endParaRPr>
          </a:p>
          <a:p>
            <a:pPr algn="ctr"/>
            <a:endParaRPr lang="en-US" sz="3600">
              <a:solidFill>
                <a:srgbClr val="0000CC"/>
              </a:solidFill>
              <a:latin typeface="Times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0" y="5214938"/>
            <a:ext cx="9144000" cy="157003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de-DE" sz="2400" dirty="0">
                <a:solidFill>
                  <a:srgbClr val="0000CC"/>
                </a:solidFill>
                <a:latin typeface="Times New Roman" pitchFamily="18" charset="0"/>
                <a:ea typeface="+mn-ea"/>
              </a:rPr>
              <a:t>Aster G/Kirstos (PhD) and Kiros Meles Hadgu (PhD)</a:t>
            </a:r>
            <a:endParaRPr lang="en-US" sz="2400" dirty="0">
              <a:solidFill>
                <a:srgbClr val="0000CC"/>
              </a:solidFill>
              <a:latin typeface="Times New Roman" pitchFamily="18" charset="0"/>
              <a:ea typeface="+mn-ea"/>
            </a:endParaRPr>
          </a:p>
          <a:p>
            <a:pPr algn="ctr">
              <a:defRPr/>
            </a:pPr>
            <a:r>
              <a:rPr lang="en-US" sz="2400" dirty="0">
                <a:solidFill>
                  <a:srgbClr val="0000CC"/>
                </a:solidFill>
                <a:latin typeface="Times New Roman" pitchFamily="18" charset="0"/>
                <a:ea typeface="+mn-ea"/>
              </a:rPr>
              <a:t>Presented at National Dialog On Sustainable Agricultural Intensification and its role on the CRGE</a:t>
            </a:r>
          </a:p>
          <a:p>
            <a:pPr algn="ctr" eaLnBrk="0" hangingPunct="0"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ea typeface="+mn-ea"/>
              </a:rPr>
              <a:t>23-24 July, ILRI, Ethiopia</a:t>
            </a:r>
            <a:endParaRPr lang="en-US" sz="2400" dirty="0">
              <a:solidFill>
                <a:srgbClr val="00CC00"/>
              </a:solidFill>
              <a:latin typeface="Times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73987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r>
              <a:rPr lang="en-US" dirty="0" smtClean="0"/>
              <a:t>SSA poor cereal production (1 t/ha) –major challenge: </a:t>
            </a:r>
          </a:p>
          <a:p>
            <a:r>
              <a:rPr lang="en-US" dirty="0" smtClean="0"/>
              <a:t>Agroforestry as a solution</a:t>
            </a:r>
          </a:p>
          <a:p>
            <a:r>
              <a:rPr lang="en-US" dirty="0" smtClean="0"/>
              <a:t>Major challenges of environmental degradation</a:t>
            </a:r>
          </a:p>
          <a:p>
            <a:pPr lvl="1"/>
            <a:r>
              <a:rPr lang="en-US" dirty="0" smtClean="0"/>
              <a:t>Agri. Expansion</a:t>
            </a:r>
          </a:p>
          <a:p>
            <a:pPr lvl="1"/>
            <a:r>
              <a:rPr lang="en-US" dirty="0" smtClean="0"/>
              <a:t>Free grazing </a:t>
            </a:r>
          </a:p>
          <a:p>
            <a:pPr lvl="1"/>
            <a:r>
              <a:rPr lang="en-US" dirty="0" smtClean="0"/>
              <a:t>Lack of tree </a:t>
            </a:r>
            <a:r>
              <a:rPr lang="en-US" dirty="0" err="1" smtClean="0"/>
              <a:t>germplasm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489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18C3B3D-96CC-E840-92B4-0959AE86C45F}" type="slidenum">
              <a:rPr lang="es-ES">
                <a:solidFill>
                  <a:srgbClr val="FFFFFF"/>
                </a:solidFill>
              </a:rPr>
              <a:pPr eaLnBrk="1" hangingPunct="1"/>
              <a:t>7</a:t>
            </a:fld>
            <a:endParaRPr lang="es-ES">
              <a:solidFill>
                <a:srgbClr val="FFFFFF"/>
              </a:solidFill>
            </a:endParaRPr>
          </a:p>
        </p:txBody>
      </p:sp>
      <p:pic>
        <p:nvPicPr>
          <p:cNvPr id="1741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313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1908175" y="3141663"/>
            <a:ext cx="5976938" cy="706437"/>
          </a:xfrm>
          <a:prstGeom prst="rect">
            <a:avLst/>
          </a:prstGeom>
          <a:solidFill>
            <a:schemeClr val="bg1"/>
          </a:solidFill>
          <a:ln w="9525" cmpd="tri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>
                <a:solidFill>
                  <a:srgbClr val="00006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Rounded MT Bold" charset="0"/>
              </a:rPr>
              <a:t>The status of forestry development in Ethiopia: </a:t>
            </a:r>
          </a:p>
          <a:p>
            <a:pPr algn="ctr" eaLnBrk="1" hangingPunct="1"/>
            <a:r>
              <a:rPr lang="en-US" sz="2000">
                <a:solidFill>
                  <a:srgbClr val="00006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Rounded MT Bold" charset="0"/>
              </a:rPr>
              <a:t>Challenges  and  Opportunities</a:t>
            </a: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2700338" y="5300663"/>
            <a:ext cx="4464050" cy="923925"/>
          </a:xfrm>
          <a:prstGeom prst="rect">
            <a:avLst/>
          </a:prstGeom>
          <a:solidFill>
            <a:schemeClr val="bg1">
              <a:alpha val="90195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  <a:ea typeface="+mn-ea"/>
                <a:cs typeface="Arial" pitchFamily="34" charset="0"/>
              </a:rPr>
              <a:t>Wubalem Tadesse</a:t>
            </a:r>
          </a:p>
          <a:p>
            <a:pPr algn="ctr">
              <a:defRPr/>
            </a:pPr>
            <a:r>
              <a:rPr lang="en-US" dirty="0">
                <a:solidFill>
                  <a:srgbClr val="000066"/>
                </a:solidFill>
                <a:latin typeface="Franklin Gothic Medium" pitchFamily="34" charset="0"/>
                <a:ea typeface="+mn-ea"/>
                <a:cs typeface="Arial" pitchFamily="34" charset="0"/>
              </a:rPr>
              <a:t>Ethiopian Institute of Agricultural Research</a:t>
            </a:r>
          </a:p>
          <a:p>
            <a:pPr algn="ctr">
              <a:defRPr/>
            </a:pPr>
            <a:r>
              <a:rPr lang="en-US" dirty="0">
                <a:solidFill>
                  <a:srgbClr val="000066"/>
                </a:solidFill>
                <a:latin typeface="Franklin Gothic Medium" pitchFamily="34" charset="0"/>
                <a:ea typeface="+mn-ea"/>
                <a:cs typeface="Arial" pitchFamily="34" charset="0"/>
              </a:rPr>
              <a:t>wubalem16@gmail.com</a:t>
            </a:r>
            <a:endParaRPr lang="en-US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Franklin Gothic Medium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825" y="115888"/>
            <a:ext cx="8893175" cy="8318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rgbClr val="3333FF"/>
                </a:solidFill>
                <a:latin typeface="Arial" pitchFamily="34" charset="0"/>
                <a:ea typeface="+mn-ea"/>
                <a:cs typeface="Arial" pitchFamily="34" charset="0"/>
              </a:rPr>
              <a:t>National Dialog On Sustainable Agricultural Intensification in Ethiopia and its role on the climate resilient green economy initiative in Ethiopia</a:t>
            </a:r>
            <a:endParaRPr lang="en-US" sz="1600" dirty="0">
              <a:solidFill>
                <a:srgbClr val="3333FF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algn="ctr">
              <a:defRPr/>
            </a:pPr>
            <a:r>
              <a:rPr lang="en-US" sz="1600" dirty="0">
                <a:solidFill>
                  <a:srgbClr val="3333FF"/>
                </a:solidFill>
                <a:latin typeface="Arial" pitchFamily="34" charset="0"/>
                <a:ea typeface="+mn-ea"/>
                <a:cs typeface="Arial" pitchFamily="34" charset="0"/>
              </a:rPr>
              <a:t>July 23rd and 24th, 2012, ILRI Campus, Addis Ababa</a:t>
            </a:r>
          </a:p>
        </p:txBody>
      </p:sp>
    </p:spTree>
    <p:extLst>
      <p:ext uri="{BB962C8B-B14F-4D97-AF65-F5344CB8AC3E}">
        <p14:creationId xmlns:p14="http://schemas.microsoft.com/office/powerpoint/2010/main" val="420332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8486"/>
            <a:ext cx="8229600" cy="522786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Opportunities</a:t>
            </a:r>
          </a:p>
          <a:p>
            <a:pPr lvl="1"/>
            <a:r>
              <a:rPr lang="en-US" dirty="0" smtClean="0"/>
              <a:t>Exclosures</a:t>
            </a:r>
          </a:p>
          <a:p>
            <a:pPr lvl="1"/>
            <a:r>
              <a:rPr lang="en-US" dirty="0" smtClean="0"/>
              <a:t>Tree planting in home gardens &amp; woodlots</a:t>
            </a:r>
          </a:p>
          <a:p>
            <a:pPr lvl="1"/>
            <a:r>
              <a:rPr lang="en-US" dirty="0"/>
              <a:t>Why Ethiopia is wood importer</a:t>
            </a:r>
            <a:r>
              <a:rPr lang="en-US" dirty="0" smtClean="0"/>
              <a:t>?</a:t>
            </a:r>
          </a:p>
          <a:p>
            <a:r>
              <a:rPr lang="en-US" dirty="0" smtClean="0"/>
              <a:t>Challenges</a:t>
            </a:r>
          </a:p>
          <a:p>
            <a:pPr lvl="1"/>
            <a:r>
              <a:rPr lang="en-US" dirty="0"/>
              <a:t>State of Ethiopian forest: lacks </a:t>
            </a:r>
            <a:r>
              <a:rPr lang="en-US" dirty="0">
                <a:solidFill>
                  <a:srgbClr val="0000FF"/>
                </a:solidFill>
              </a:rPr>
              <a:t>data</a:t>
            </a:r>
            <a:r>
              <a:rPr lang="en-US" dirty="0"/>
              <a:t> &amp; updating (old references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Deforestation</a:t>
            </a:r>
          </a:p>
          <a:p>
            <a:pPr lvl="1"/>
            <a:r>
              <a:rPr lang="en-US" dirty="0" smtClean="0"/>
              <a:t>Poor forestry </a:t>
            </a:r>
            <a:r>
              <a:rPr lang="en-US" dirty="0" smtClean="0">
                <a:solidFill>
                  <a:srgbClr val="0000FF"/>
                </a:solidFill>
              </a:rPr>
              <a:t>institutions</a:t>
            </a:r>
            <a:endParaRPr lang="en-US" dirty="0" smtClean="0"/>
          </a:p>
          <a:p>
            <a:r>
              <a:rPr lang="en-US" dirty="0" smtClean="0"/>
              <a:t>Consequences of forest degradation: erosion, siltation, etc.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Integrated </a:t>
            </a:r>
            <a:r>
              <a:rPr lang="en-US" dirty="0" smtClean="0"/>
              <a:t>approach: forestry, </a:t>
            </a:r>
            <a:r>
              <a:rPr lang="en-US" dirty="0" err="1" smtClean="0"/>
              <a:t>Agri</a:t>
            </a:r>
            <a:r>
              <a:rPr lang="en-US" dirty="0" smtClean="0"/>
              <a:t>, Industry</a:t>
            </a:r>
          </a:p>
          <a:p>
            <a:r>
              <a:rPr lang="en-US" dirty="0" smtClean="0"/>
              <a:t>More investment in forest research, education and extension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28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219200"/>
            <a:ext cx="8077200" cy="2381251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Importance of Biodiversity for agricultural intensification and climate change adaptation in Ethiopia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Gemedo</a:t>
            </a:r>
            <a:r>
              <a:rPr lang="en-US" dirty="0" smtClean="0"/>
              <a:t> </a:t>
            </a:r>
            <a:r>
              <a:rPr lang="en-US" dirty="0" err="1" smtClean="0"/>
              <a:t>Dalle</a:t>
            </a:r>
            <a:r>
              <a:rPr lang="en-US" dirty="0" smtClean="0"/>
              <a:t> (PhD)</a:t>
            </a:r>
          </a:p>
          <a:p>
            <a:r>
              <a:rPr lang="en-US" dirty="0" smtClean="0"/>
              <a:t>Institute of Biodiversity Conservation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708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1307</Words>
  <Application>Microsoft Macintosh PowerPoint</Application>
  <PresentationFormat>On-screen Show (4:3)</PresentationFormat>
  <Paragraphs>229</Paragraphs>
  <Slides>33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PowerPoint Presentation</vt:lpstr>
      <vt:lpstr>Lain Wright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Importance of Biodiversity for agricultural intensification and climate change adaptation in Ethiopia</vt:lpstr>
      <vt:lpstr>PowerPoint Presentation</vt:lpstr>
      <vt:lpstr>Contribution of TAF to climate change adaptation and mitigation in Ethiopia </vt:lpstr>
      <vt:lpstr>PowerPoint Presentation</vt:lpstr>
      <vt:lpstr>PowerPoint Presentation</vt:lpstr>
      <vt:lpstr>PowerPoint Presentation</vt:lpstr>
      <vt:lpstr>PowerPoint Presentation</vt:lpstr>
      <vt:lpstr>Genesis of Climate Resilient Highlands Transformation</vt:lpstr>
      <vt:lpstr> </vt:lpstr>
      <vt:lpstr>PowerPoint Presentation</vt:lpstr>
      <vt:lpstr>PowerPoint Presentation</vt:lpstr>
      <vt:lpstr>PowerPoint Presentation</vt:lpstr>
      <vt:lpstr>Sustainable Agricultural Intensification in the Ethiopian Highlands   Tilahun Amede   Scientist / Nile Basin Coordinator,  CGIAR Challenge Program Water for Food  </vt:lpstr>
      <vt:lpstr>PowerPoint Presentation</vt:lpstr>
      <vt:lpstr>PowerPoint Presentation</vt:lpstr>
      <vt:lpstr>PowerPoint Presentation</vt:lpstr>
      <vt:lpstr>Reflections</vt:lpstr>
      <vt:lpstr>PowerPoint Presentation</vt:lpstr>
      <vt:lpstr>PowerPoint Presentation</vt:lpstr>
      <vt:lpstr>PowerPoint Presentation</vt:lpstr>
      <vt:lpstr>PowerPoint Presentation</vt:lpstr>
      <vt:lpstr>Common issues shard by the speakers</vt:lpstr>
      <vt:lpstr>Creating synergies </vt:lpstr>
      <vt:lpstr>Final remarks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Ermias Betemariam</dc:creator>
  <cp:lastModifiedBy>Ermias Betemariam</cp:lastModifiedBy>
  <cp:revision>63</cp:revision>
  <dcterms:created xsi:type="dcterms:W3CDTF">2012-07-23T20:06:55Z</dcterms:created>
  <dcterms:modified xsi:type="dcterms:W3CDTF">2012-07-24T07:11:33Z</dcterms:modified>
</cp:coreProperties>
</file>